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3" r:id="rId3"/>
    <p:sldId id="288" r:id="rId4"/>
    <p:sldId id="292" r:id="rId5"/>
    <p:sldId id="289" r:id="rId6"/>
    <p:sldId id="276" r:id="rId7"/>
    <p:sldId id="258" r:id="rId8"/>
    <p:sldId id="274" r:id="rId9"/>
    <p:sldId id="257" r:id="rId10"/>
    <p:sldId id="259" r:id="rId11"/>
    <p:sldId id="275" r:id="rId12"/>
    <p:sldId id="260" r:id="rId13"/>
    <p:sldId id="270" r:id="rId14"/>
    <p:sldId id="277" r:id="rId15"/>
    <p:sldId id="284" r:id="rId16"/>
    <p:sldId id="287" r:id="rId17"/>
    <p:sldId id="261" r:id="rId18"/>
    <p:sldId id="279" r:id="rId19"/>
    <p:sldId id="280" r:id="rId20"/>
    <p:sldId id="300" r:id="rId21"/>
    <p:sldId id="278" r:id="rId22"/>
    <p:sldId id="282" r:id="rId23"/>
    <p:sldId id="283" r:id="rId24"/>
    <p:sldId id="263" r:id="rId25"/>
    <p:sldId id="296" r:id="rId26"/>
    <p:sldId id="309" r:id="rId27"/>
    <p:sldId id="302" r:id="rId28"/>
    <p:sldId id="312" r:id="rId29"/>
    <p:sldId id="315" r:id="rId30"/>
    <p:sldId id="313" r:id="rId31"/>
    <p:sldId id="3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8" autoAdjust="0"/>
    <p:restoredTop sz="83899" autoAdjust="0"/>
  </p:normalViewPr>
  <p:slideViewPr>
    <p:cSldViewPr snapToGrid="0">
      <p:cViewPr varScale="1">
        <p:scale>
          <a:sx n="103" d="100"/>
          <a:sy n="103" d="100"/>
        </p:scale>
        <p:origin x="144" y="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4EE0F-1D5A-694A-8A26-5D4780CC558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5E6B0-58E5-C24B-B37D-282261AB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302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C3542-BCA3-4BA9-9CC2-11036CC3D3D9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28B69-7187-436C-8A46-C0DC020F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03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21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95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Winter O3 spikes, transport from SJ Basin or local to </a:t>
            </a:r>
            <a:r>
              <a:rPr lang="en-US" dirty="0" err="1" smtClean="0"/>
              <a:t>Piceance</a:t>
            </a:r>
            <a:r>
              <a:rPr lang="en-US" dirty="0" smtClean="0"/>
              <a:t> O&amp;G activity?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Also look at MD8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3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7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average O3 values are average of available data at each site, and can be biased by seasonally operating monitors such as USFS monitors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72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3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O3</a:t>
            </a:r>
            <a:r>
              <a:rPr lang="en-US" baseline="0" dirty="0" smtClean="0"/>
              <a:t> MD8s below 70ppb consistent with NAAQS attainment status for </a:t>
            </a:r>
            <a:r>
              <a:rPr lang="en-US" baseline="0" dirty="0" err="1" smtClean="0"/>
              <a:t>LaPlata</a:t>
            </a:r>
            <a:r>
              <a:rPr lang="en-US" baseline="0" dirty="0" smtClean="0"/>
              <a:t>, Montezuma (CO) and San Juan (UT) counties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42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map with scale bar; O3 extents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93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map with scale 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8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map with scale bar; O3 extents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9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higher NO2 </a:t>
            </a:r>
            <a:r>
              <a:rPr lang="en-US" baseline="0" dirty="0" smtClean="0"/>
              <a:t>in SJ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81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 also requires</a:t>
            </a:r>
            <a:r>
              <a:rPr lang="en-US" baseline="0" dirty="0" smtClean="0"/>
              <a:t> concentrations within 10% for O3, within 15% for NO2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67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7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O3 is</a:t>
            </a:r>
            <a:r>
              <a:rPr lang="en-US" baseline="0" dirty="0" smtClean="0"/>
              <a:t> reported by Mesa Verde </a:t>
            </a:r>
            <a:r>
              <a:rPr lang="en-US" baseline="0" dirty="0" err="1" smtClean="0"/>
              <a:t>CASTNet</a:t>
            </a:r>
            <a:r>
              <a:rPr lang="en-US" baseline="0" dirty="0" smtClean="0"/>
              <a:t> monitor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56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pm2.5 rankings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73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map with scale 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02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8B69-7187-436C-8A46-C0DC020F2A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5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90588-A21B-4A43-9324-AD6632D9F122}" type="datetime1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3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B93E2-BB9B-7448-A9AE-FCC6203F05B3}" type="datetime1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1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31B-6373-3346-931D-F61C7F821261}" type="datetime1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94058-53DC-0341-BA2A-55E4C994B066}" type="datetime1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7EA4-C0F0-054F-AE47-88EF64482210}" type="datetime1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0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C6340-9A4D-B54F-82B8-39C3FBBFBA7F}" type="datetime1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8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FE2D-CA93-1F42-BE99-B02C805F087F}" type="datetime1">
              <a:rPr lang="en-US" smtClean="0"/>
              <a:t>11/6/2017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9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0E0C-CED1-7541-85AC-4308D682CEDB}" type="datetime1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DDB6-EF21-DC42-9FB3-FDB0FBBDEEC3}" type="datetime1">
              <a:rPr lang="en-US" smtClean="0"/>
              <a:t>11/6/2017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6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EE02-A771-2049-AA9F-5E8F9091E858}" type="datetime1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6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6AB0-0F2D-F548-A51E-7B5DB4416B6E}" type="datetime1">
              <a:rPr lang="en-US" smtClean="0"/>
              <a:t>11/6/2017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1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FEE3F-D40A-374A-B7E4-9B8954A62DD9}" type="datetime1">
              <a:rPr lang="en-US" smtClean="0"/>
              <a:t>11/6/2017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02686-1BF6-4E98-96CE-01E27774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0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002671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IWDW-WAQS Oversight Committee Meeting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WAQS Monitoring Network Assessment Update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70322"/>
            <a:ext cx="9144000" cy="587477"/>
          </a:xfrm>
        </p:spPr>
        <p:txBody>
          <a:bodyPr/>
          <a:lstStyle/>
          <a:p>
            <a:r>
              <a:rPr lang="en-US" dirty="0" smtClean="0"/>
              <a:t>Nov. 6,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1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28" y="0"/>
            <a:ext cx="56821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0" y="0"/>
            <a:ext cx="568216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719" y="3360854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Pine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2290" y="3348780"/>
            <a:ext cx="14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Animas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58894" y="258667"/>
            <a:ext cx="2820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Pine River vs</a:t>
            </a:r>
            <a:r>
              <a:rPr lang="en-US" dirty="0"/>
              <a:t>. Shamrock </a:t>
            </a:r>
            <a:r>
              <a:rPr lang="en-US" dirty="0" smtClean="0"/>
              <a:t>Mine</a:t>
            </a:r>
            <a:endParaRPr lang="en-US" dirty="0"/>
          </a:p>
          <a:p>
            <a:r>
              <a:rPr lang="en-US" dirty="0"/>
              <a:t>D=23km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NO2 daily </a:t>
            </a:r>
            <a:r>
              <a:rPr lang="en-US" dirty="0" err="1" smtClean="0"/>
              <a:t>ave.</a:t>
            </a:r>
            <a:r>
              <a:rPr lang="en-US" dirty="0" smtClean="0"/>
              <a:t>, 2010-2016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933325" y="240005"/>
            <a:ext cx="2886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Animas River vs</a:t>
            </a:r>
            <a:r>
              <a:rPr lang="en-US" dirty="0"/>
              <a:t>. Shamrock </a:t>
            </a:r>
            <a:r>
              <a:rPr lang="en-US" dirty="0" smtClean="0"/>
              <a:t>Mine</a:t>
            </a:r>
            <a:endParaRPr lang="en-US" dirty="0"/>
          </a:p>
          <a:p>
            <a:r>
              <a:rPr lang="en-US" dirty="0"/>
              <a:t>D=41km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NO2 daily </a:t>
            </a:r>
            <a:r>
              <a:rPr lang="en-US" dirty="0" err="1" smtClean="0"/>
              <a:t>ave.</a:t>
            </a:r>
            <a:r>
              <a:rPr lang="en-US" dirty="0" smtClean="0"/>
              <a:t>, 2010-2016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0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08" y="0"/>
            <a:ext cx="56821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7050" y="333375"/>
            <a:ext cx="2457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Daily </a:t>
            </a:r>
            <a:r>
              <a:rPr lang="en-US" dirty="0" smtClean="0"/>
              <a:t>average NO2</a:t>
            </a:r>
          </a:p>
          <a:p>
            <a:r>
              <a:rPr lang="en-US" dirty="0" smtClean="0"/>
              <a:t>2010-2016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San Juan </a:t>
            </a:r>
            <a:r>
              <a:rPr lang="en-US" dirty="0"/>
              <a:t>Basin NMED monitors</a:t>
            </a:r>
          </a:p>
          <a:p>
            <a:r>
              <a:rPr lang="en-US" dirty="0" smtClean="0"/>
              <a:t>vs. Shamrock Mine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" y="0"/>
            <a:ext cx="56821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197" y="3379125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Navajo Dam, NM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5253" y="3379124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Bloomfield, NM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49554" y="230651"/>
            <a:ext cx="2671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Navajo Dam, NM vs. </a:t>
            </a:r>
            <a:r>
              <a:rPr lang="en-US" dirty="0"/>
              <a:t>Shamrock </a:t>
            </a:r>
            <a:r>
              <a:rPr lang="en-US" dirty="0" smtClean="0"/>
              <a:t>Mine</a:t>
            </a:r>
          </a:p>
          <a:p>
            <a:endParaRPr lang="en-US" dirty="0"/>
          </a:p>
          <a:p>
            <a:r>
              <a:rPr lang="en-US" dirty="0"/>
              <a:t>D=57km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NO2 daily </a:t>
            </a:r>
            <a:r>
              <a:rPr lang="en-US" dirty="0" err="1" smtClean="0"/>
              <a:t>ave.</a:t>
            </a:r>
            <a:r>
              <a:rPr lang="en-US" dirty="0" smtClean="0"/>
              <a:t>, 2010-2016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97482" y="230650"/>
            <a:ext cx="2659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Bloomfield, NM vs. </a:t>
            </a:r>
            <a:r>
              <a:rPr lang="en-US" dirty="0"/>
              <a:t>Shamrock </a:t>
            </a:r>
            <a:r>
              <a:rPr lang="en-US" dirty="0" smtClean="0"/>
              <a:t>Mine</a:t>
            </a:r>
          </a:p>
          <a:p>
            <a:endParaRPr lang="en-US" dirty="0"/>
          </a:p>
          <a:p>
            <a:r>
              <a:rPr lang="en-US" dirty="0" smtClean="0"/>
              <a:t>D=76km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NO2 daily </a:t>
            </a:r>
            <a:r>
              <a:rPr lang="en-US" dirty="0" err="1" smtClean="0"/>
              <a:t>ave.</a:t>
            </a:r>
            <a:r>
              <a:rPr lang="en-US" dirty="0" smtClean="0"/>
              <a:t>, 2010-2016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0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36" y="9477"/>
            <a:ext cx="568216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7" y="0"/>
            <a:ext cx="56821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2234" y="230083"/>
            <a:ext cx="2904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Weminuche</a:t>
            </a:r>
            <a:r>
              <a:rPr lang="en-US" dirty="0" smtClean="0"/>
              <a:t> </a:t>
            </a:r>
            <a:r>
              <a:rPr lang="en-US" dirty="0"/>
              <a:t>IMPROVE </a:t>
            </a:r>
            <a:r>
              <a:rPr lang="en-US" dirty="0" smtClean="0"/>
              <a:t>vs</a:t>
            </a:r>
            <a:r>
              <a:rPr lang="en-US" dirty="0"/>
              <a:t>. Shamrock Mine IMPROVE </a:t>
            </a:r>
            <a:r>
              <a:rPr lang="en-US" dirty="0" smtClean="0"/>
              <a:t>Protocol</a:t>
            </a:r>
          </a:p>
          <a:p>
            <a:r>
              <a:rPr lang="en-US" dirty="0"/>
              <a:t>D=48km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PM2.5 daily </a:t>
            </a:r>
            <a:r>
              <a:rPr lang="en-US" dirty="0" err="1" smtClean="0"/>
              <a:t>ave.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2010-2015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31321" y="3341094"/>
            <a:ext cx="160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</a:rPr>
              <a:t>Weminuche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8861" y="3341093"/>
            <a:ext cx="160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Mesa Verde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82327" y="230083"/>
            <a:ext cx="28448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Mesa Verde </a:t>
            </a:r>
            <a:r>
              <a:rPr lang="en-US" dirty="0" smtClean="0"/>
              <a:t>IMPROVE vs</a:t>
            </a:r>
            <a:r>
              <a:rPr lang="en-US" dirty="0"/>
              <a:t>. Shamrock </a:t>
            </a:r>
            <a:r>
              <a:rPr lang="en-US" dirty="0" smtClean="0"/>
              <a:t>Mine IMPROVE Protocol</a:t>
            </a:r>
          </a:p>
          <a:p>
            <a:r>
              <a:rPr lang="en-US" dirty="0"/>
              <a:t>D=90km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PM2.5 daily </a:t>
            </a:r>
            <a:r>
              <a:rPr lang="en-US" dirty="0" err="1" smtClean="0"/>
              <a:t>ave.</a:t>
            </a:r>
            <a:r>
              <a:rPr lang="en-US" dirty="0" smtClean="0"/>
              <a:t>, 2010-2016</a:t>
            </a:r>
          </a:p>
        </p:txBody>
      </p:sp>
    </p:spTree>
    <p:extLst>
      <p:ext uri="{BB962C8B-B14F-4D97-AF65-F5344CB8AC3E}">
        <p14:creationId xmlns:p14="http://schemas.microsoft.com/office/powerpoint/2010/main" val="2125313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423" y="118871"/>
            <a:ext cx="103488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Monitors surrounding Shamrock Mine with high correlations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San Juan Basin O3 monitors (S. Ute and NMED)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San Juan Basin PM2.5 FRM/FEM monitors (S. Ute)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San Juan Basin NO2 monitors (S. Ute, correlated just below the WAQS MNA threshold)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" y="1995289"/>
            <a:ext cx="4088423" cy="4862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05" y="1995289"/>
            <a:ext cx="4028977" cy="4862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048" y="1995289"/>
            <a:ext cx="4028977" cy="4862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27963" y="4746516"/>
            <a:ext cx="1567712" cy="46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</a:rPr>
              <a:t>S. Ute, Animas River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S. Ute, Pine River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3355" y="3470943"/>
            <a:ext cx="52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14230" y="3497652"/>
            <a:ext cx="66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11364" y="3524361"/>
            <a:ext cx="87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PM2.5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6946" y="4284851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Animas River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Pine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1157" y="4284851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Animas River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Pine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15922" y="4284850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Animas River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Pine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6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" y="-1"/>
            <a:ext cx="8229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06723" y="80122"/>
            <a:ext cx="3766027" cy="552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Elk Springs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Moffat County, CO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Operated by  CDPHE (080810003</a:t>
            </a:r>
            <a:r>
              <a:rPr lang="en-US" sz="1600" dirty="0"/>
              <a:t>)</a:t>
            </a:r>
            <a:endParaRPr lang="en-US" sz="16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Located in NW Colorado, replaces Lay Peak monitor (080810002)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Start Date 8/1/2015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Monitors O3, Met.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AKA Dinosaur East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Compare to: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/>
              <a:t>Rangely</a:t>
            </a:r>
            <a:r>
              <a:rPr lang="en-US" sz="1600" dirty="0" smtClean="0"/>
              <a:t>, CO (CO-BLM/NPS, 081030006)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Meeker, CO (CO-BLM/NPS, 081030005)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Dinosaur, UT (NPS, 490471002)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Deadman’s Bench (Ute, 490472002)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Hiawatha, WY (WDEQ, 560370077)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Flat </a:t>
            </a:r>
            <a:r>
              <a:rPr lang="en-US" sz="1600" dirty="0"/>
              <a:t>Tops, CO (USFS, 080450014)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11" name="Oval 10"/>
          <p:cNvSpPr/>
          <p:nvPr/>
        </p:nvSpPr>
        <p:spPr>
          <a:xfrm>
            <a:off x="4525618" y="4006096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05673" y="3212771"/>
            <a:ext cx="377687" cy="35780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43531" y="4512570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19549" y="5521964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57331" y="2508601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922109" y="3353427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87011" y="128113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992548" y="5714403"/>
            <a:ext cx="183907" cy="16537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992548" y="5982604"/>
            <a:ext cx="183907" cy="16626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136996" y="5590891"/>
            <a:ext cx="282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Elk Springs</a:t>
            </a:r>
          </a:p>
          <a:p>
            <a:r>
              <a:rPr lang="en-US" dirty="0" smtClean="0"/>
              <a:t>Comparison sites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5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3" y="488373"/>
            <a:ext cx="10515600" cy="6269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Elk Springs - Ozone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80871"/>
              </p:ext>
            </p:extLst>
          </p:nvPr>
        </p:nvGraphicFramePr>
        <p:xfrm>
          <a:off x="483363" y="4329014"/>
          <a:ext cx="6787965" cy="1600200"/>
        </p:xfrm>
        <a:graphic>
          <a:graphicData uri="http://schemas.openxmlformats.org/drawingml/2006/table">
            <a:tbl>
              <a:tblPr/>
              <a:tblGrid>
                <a:gridCol w="8766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75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73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36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55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546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5462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9876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919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 (max)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 (km)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560370077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Sweetwater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Hiawatha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UDEQ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081030005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 Blanco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NPS/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CO-BLM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080450014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Garfield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 Tops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490471002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Uinta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Dinosaur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080810003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Moffat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Springs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081030006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 Blanco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Rangely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NPS/ CO-BLM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490472002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Uinta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Deadman's Bench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71816" y="4329014"/>
            <a:ext cx="4379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 (max) – highest correlation coefficient</a:t>
            </a:r>
          </a:p>
          <a:p>
            <a:r>
              <a:rPr lang="en-US" sz="1600" dirty="0" smtClean="0"/>
              <a:t>D (km) – distance to highest correlated site</a:t>
            </a:r>
          </a:p>
          <a:p>
            <a:r>
              <a:rPr lang="en-US" sz="1600" dirty="0" smtClean="0"/>
              <a:t>N – number of monitors correlated above R2 = 0.8</a:t>
            </a:r>
          </a:p>
          <a:p>
            <a:r>
              <a:rPr lang="en-US" sz="1600" dirty="0" smtClean="0"/>
              <a:t>Rank – monitor rank based on N,R sort</a:t>
            </a:r>
          </a:p>
          <a:p>
            <a:endParaRPr lang="en-US" sz="1600" dirty="0" smtClean="0"/>
          </a:p>
          <a:p>
            <a:r>
              <a:rPr lang="en-US" sz="1600" dirty="0" smtClean="0"/>
              <a:t>(</a:t>
            </a:r>
            <a:r>
              <a:rPr lang="en-US" sz="1600" dirty="0"/>
              <a:t>Rank is based on 163 O3 monitors </a:t>
            </a:r>
            <a:r>
              <a:rPr lang="en-US" sz="1600" dirty="0" smtClean="0"/>
              <a:t>considered in </a:t>
            </a:r>
            <a:r>
              <a:rPr lang="en-US" sz="1600" dirty="0"/>
              <a:t>WAQS </a:t>
            </a:r>
            <a:r>
              <a:rPr lang="en-US" sz="1600" dirty="0" smtClean="0"/>
              <a:t>analysis)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194" y="3886542"/>
            <a:ext cx="260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Monitor Rankings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942" y="1453162"/>
            <a:ext cx="328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Analysis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366194"/>
              </p:ext>
            </p:extLst>
          </p:nvPr>
        </p:nvGraphicFramePr>
        <p:xfrm>
          <a:off x="483363" y="1871407"/>
          <a:ext cx="8166100" cy="1600200"/>
        </p:xfrm>
        <a:graphic>
          <a:graphicData uri="http://schemas.openxmlformats.org/drawingml/2006/table">
            <a:tbl>
              <a:tblPr/>
              <a:tblGrid>
                <a:gridCol w="939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65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002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34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890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 (km)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O3 (ppb)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elev (m)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Start Date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080810003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Moffat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 Springs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8/1/2015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081030006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 Blanco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Rangely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NPS/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CO-BLM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081030005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 Blanco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Meeker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NPS/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CO-BLM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490471002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Uinta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Dinosaur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490472002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Uinta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Deadman's Bench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560370077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Sweetwater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Hiawatha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UDEQ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080450014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Garfield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 Tops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871155" y="1889187"/>
            <a:ext cx="269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O3 at Elk Springs is similar to </a:t>
            </a:r>
            <a:r>
              <a:rPr lang="en-US" dirty="0" err="1" smtClean="0"/>
              <a:t>Rangely</a:t>
            </a:r>
            <a:r>
              <a:rPr lang="en-US" dirty="0" smtClean="0"/>
              <a:t> monitor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60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r>
              <a:rPr lang="en-US" dirty="0" smtClean="0"/>
              <a:t>Elk Springs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5461"/>
            <a:ext cx="10515600" cy="4709024"/>
          </a:xfrm>
        </p:spPr>
        <p:txBody>
          <a:bodyPr>
            <a:noAutofit/>
          </a:bodyPr>
          <a:lstStyle/>
          <a:p>
            <a:r>
              <a:rPr lang="en-US" sz="2400" dirty="0" smtClean="0"/>
              <a:t>Began operation in Aug., 2015</a:t>
            </a:r>
          </a:p>
          <a:p>
            <a:r>
              <a:rPr lang="en-US" sz="2400" dirty="0" smtClean="0"/>
              <a:t>Located on northeast border of Uinta O&amp;G Basin</a:t>
            </a:r>
          </a:p>
          <a:p>
            <a:r>
              <a:rPr lang="en-US" sz="2400" dirty="0" smtClean="0"/>
              <a:t>Needs one more year of valid data (Jan.-Dec. 2018) to calculate 3-year (2016-2018) O3 design value</a:t>
            </a:r>
          </a:p>
          <a:p>
            <a:r>
              <a:rPr lang="en-US" sz="2400" dirty="0" smtClean="0"/>
              <a:t>Low “value” monitor according to WAQS MNA ranking analysis</a:t>
            </a:r>
          </a:p>
          <a:p>
            <a:r>
              <a:rPr lang="en-US" sz="2400" dirty="0" smtClean="0"/>
              <a:t>2016 O3 data are similar to </a:t>
            </a:r>
            <a:r>
              <a:rPr lang="en-US" sz="2400" dirty="0" err="1" smtClean="0"/>
              <a:t>Rangely</a:t>
            </a:r>
            <a:r>
              <a:rPr lang="en-US" sz="2400" dirty="0" smtClean="0"/>
              <a:t> monitor</a:t>
            </a:r>
            <a:endParaRPr lang="en-US" sz="2400" dirty="0"/>
          </a:p>
          <a:p>
            <a:r>
              <a:rPr lang="en-US" sz="2400" dirty="0" smtClean="0"/>
              <a:t>Available data do not show high winter O3 spikes however </a:t>
            </a:r>
            <a:r>
              <a:rPr lang="en-US" sz="2400" dirty="0"/>
              <a:t>h</a:t>
            </a:r>
            <a:r>
              <a:rPr lang="en-US" sz="2400" dirty="0" smtClean="0"/>
              <a:t>istorical record at </a:t>
            </a:r>
            <a:r>
              <a:rPr lang="en-US" sz="2400" dirty="0" err="1" smtClean="0"/>
              <a:t>Rangely</a:t>
            </a:r>
            <a:r>
              <a:rPr lang="en-US" sz="2400" dirty="0" smtClean="0"/>
              <a:t> does</a:t>
            </a:r>
          </a:p>
          <a:p>
            <a:r>
              <a:rPr lang="en-US" sz="2400" dirty="0" err="1" smtClean="0"/>
              <a:t>Rangely</a:t>
            </a:r>
            <a:r>
              <a:rPr lang="en-US" sz="2400" dirty="0" smtClean="0"/>
              <a:t> and </a:t>
            </a:r>
            <a:r>
              <a:rPr lang="en-US" sz="2400" dirty="0" err="1" smtClean="0"/>
              <a:t>Deadman’s</a:t>
            </a:r>
            <a:r>
              <a:rPr lang="en-US" sz="2400" dirty="0" smtClean="0"/>
              <a:t> monitors are highly correlated with </a:t>
            </a:r>
            <a:r>
              <a:rPr lang="en-US" sz="2400" dirty="0"/>
              <a:t>Uinta </a:t>
            </a:r>
            <a:r>
              <a:rPr lang="en-US" sz="2400" dirty="0" smtClean="0"/>
              <a:t>Basin O3 monitors in 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32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10" y="0"/>
            <a:ext cx="597065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" y="0"/>
            <a:ext cx="59706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6292" y="333374"/>
            <a:ext cx="2658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Rangely</a:t>
            </a:r>
            <a:r>
              <a:rPr lang="en-US" dirty="0"/>
              <a:t> vs. Elk Springs</a:t>
            </a:r>
          </a:p>
          <a:p>
            <a:r>
              <a:rPr lang="en-US" dirty="0"/>
              <a:t>D=35km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O3 MD8, 2015-2016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27350" y="333375"/>
            <a:ext cx="2658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Meeker vs. Elk Springs</a:t>
            </a:r>
          </a:p>
          <a:p>
            <a:r>
              <a:rPr lang="en-US" dirty="0"/>
              <a:t>D=64km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O3 MD8, </a:t>
            </a:r>
            <a:r>
              <a:rPr lang="en-US" dirty="0" smtClean="0"/>
              <a:t>2015-2016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670" y="3346166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Elk Springs</a:t>
            </a:r>
          </a:p>
          <a:p>
            <a:r>
              <a:rPr lang="en-US" sz="1400" dirty="0" err="1" smtClean="0">
                <a:solidFill>
                  <a:schemeClr val="accent5"/>
                </a:solidFill>
              </a:rPr>
              <a:t>Rangely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579" y="3320288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Elk Springs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Meeker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70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82" y="0"/>
            <a:ext cx="597065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2" y="0"/>
            <a:ext cx="59706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7949" y="302856"/>
            <a:ext cx="2800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Dedman’s</a:t>
            </a:r>
            <a:r>
              <a:rPr lang="en-US" dirty="0" smtClean="0"/>
              <a:t> Bench, UT vs. Elk Springs</a:t>
            </a:r>
          </a:p>
          <a:p>
            <a:r>
              <a:rPr lang="en-US" dirty="0"/>
              <a:t>D=74km</a:t>
            </a:r>
          </a:p>
          <a:p>
            <a:endParaRPr lang="en-US" dirty="0" smtClean="0"/>
          </a:p>
          <a:p>
            <a:r>
              <a:rPr lang="en-US" dirty="0"/>
              <a:t>O3 MD8, </a:t>
            </a:r>
            <a:r>
              <a:rPr lang="en-US" dirty="0" smtClean="0"/>
              <a:t>2015-2016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9052" y="302856"/>
            <a:ext cx="2743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Dinosaur UT vs. Elk Springs</a:t>
            </a:r>
          </a:p>
          <a:p>
            <a:r>
              <a:rPr lang="en-US" dirty="0"/>
              <a:t>D=70km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O3 MD8, 2015-2016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35065" y="3329355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Elk Springs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Dinosaur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6996" y="3329355"/>
            <a:ext cx="152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Elk Springs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Deadman’s Bench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97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49" y="0"/>
            <a:ext cx="59706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8" y="0"/>
            <a:ext cx="59706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7350" y="333375"/>
            <a:ext cx="2911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Hiawatha vs. Elk Springs</a:t>
            </a:r>
          </a:p>
          <a:p>
            <a:r>
              <a:rPr lang="en-US" dirty="0" smtClean="0"/>
              <a:t>D=93km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O3 MD8, late 2015-2016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6115" y="333375"/>
            <a:ext cx="2658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 </a:t>
            </a:r>
            <a:r>
              <a:rPr lang="en-US" dirty="0" smtClean="0"/>
              <a:t>Tops </a:t>
            </a:r>
            <a:r>
              <a:rPr lang="en-US" dirty="0"/>
              <a:t>vs. Elk Springs</a:t>
            </a:r>
          </a:p>
          <a:p>
            <a:r>
              <a:rPr lang="en-US" dirty="0"/>
              <a:t>D=95km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O3 MD8,</a:t>
            </a:r>
            <a:r>
              <a:rPr lang="en-US" dirty="0"/>
              <a:t>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813" y="3312103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Elk Springs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Flat Tops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6945" y="3312103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Elk Springs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Hiawatha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68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97978"/>
            <a:ext cx="10515600" cy="913068"/>
          </a:xfrm>
        </p:spPr>
        <p:txBody>
          <a:bodyPr/>
          <a:lstStyle/>
          <a:p>
            <a:r>
              <a:rPr lang="en-US" dirty="0" smtClean="0"/>
              <a:t>WAQS Monitoring Network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79418"/>
            <a:ext cx="10852356" cy="4597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Closer look at Shamrock Mine, Elk Springs and Paradox monitors to assess their value in current monitoring network</a:t>
            </a:r>
            <a:endParaRPr lang="en-US" sz="2400" dirty="0" smtClean="0"/>
          </a:p>
          <a:p>
            <a:r>
              <a:rPr lang="en-US" sz="2400" dirty="0" smtClean="0"/>
              <a:t>Maps of target sites and surrounding monitors</a:t>
            </a:r>
          </a:p>
          <a:p>
            <a:r>
              <a:rPr lang="en-US" sz="2400" dirty="0" smtClean="0"/>
              <a:t>Monitor spatial extents from MNA </a:t>
            </a:r>
          </a:p>
          <a:p>
            <a:r>
              <a:rPr lang="en-US" sz="2400" dirty="0" smtClean="0"/>
              <a:t>Correlation </a:t>
            </a:r>
            <a:r>
              <a:rPr lang="en-US" sz="2400" dirty="0"/>
              <a:t>analysis and </a:t>
            </a:r>
            <a:r>
              <a:rPr lang="en-US" sz="2400" dirty="0" smtClean="0"/>
              <a:t>monitor rankings (based on daily averages)</a:t>
            </a:r>
            <a:endParaRPr lang="en-US" sz="2400" dirty="0"/>
          </a:p>
          <a:p>
            <a:r>
              <a:rPr lang="en-US" sz="2400" dirty="0" smtClean="0"/>
              <a:t>Scatter and time series plots (MD8 for O3)</a:t>
            </a:r>
          </a:p>
          <a:p>
            <a:r>
              <a:rPr lang="en-US" sz="2400" dirty="0"/>
              <a:t>Look at long-term monitors to understand local AQ characteristics</a:t>
            </a:r>
          </a:p>
          <a:p>
            <a:r>
              <a:rPr lang="en-US" sz="2400" dirty="0" smtClean="0"/>
              <a:t>Consider factors such as</a:t>
            </a:r>
            <a:r>
              <a:rPr lang="en-US" sz="2400" smtClean="0"/>
              <a:t>: is </a:t>
            </a:r>
            <a:r>
              <a:rPr lang="en-US" sz="2400" dirty="0" smtClean="0"/>
              <a:t>the monitoring record long enough to calculate 3-year </a:t>
            </a:r>
            <a:r>
              <a:rPr lang="en-US" sz="2400" smtClean="0"/>
              <a:t>design values </a:t>
            </a:r>
            <a:r>
              <a:rPr lang="en-US" sz="2400" dirty="0" smtClean="0"/>
              <a:t>and/or make meaningful comparisons to surrounding sites?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59" y="0"/>
            <a:ext cx="59075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5816"/>
            <a:ext cx="59706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4565" y="265021"/>
            <a:ext cx="2658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O3 MD8</a:t>
            </a:r>
          </a:p>
          <a:p>
            <a:r>
              <a:rPr lang="en-US" dirty="0" smtClean="0"/>
              <a:t>2010-2016</a:t>
            </a:r>
            <a:endParaRPr lang="en-US" dirty="0"/>
          </a:p>
          <a:p>
            <a:r>
              <a:rPr lang="en-US" dirty="0" smtClean="0"/>
              <a:t>Deadman’s Bench, UT vs. </a:t>
            </a:r>
            <a:r>
              <a:rPr lang="en-US" dirty="0" err="1" smtClean="0"/>
              <a:t>Rangely</a:t>
            </a:r>
            <a:r>
              <a:rPr lang="en-US" dirty="0" smtClean="0"/>
              <a:t>, 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89196" y="265020"/>
            <a:ext cx="2658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O3 MD8</a:t>
            </a:r>
          </a:p>
          <a:p>
            <a:r>
              <a:rPr lang="en-US" dirty="0" smtClean="0"/>
              <a:t>2010-2016</a:t>
            </a:r>
            <a:endParaRPr lang="en-US" dirty="0"/>
          </a:p>
          <a:p>
            <a:r>
              <a:rPr lang="en-US" dirty="0"/>
              <a:t>Deadman’s Bench, UT </a:t>
            </a:r>
            <a:r>
              <a:rPr lang="en-US" dirty="0" smtClean="0"/>
              <a:t>vs. Meeker, 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4565" y="2162114"/>
            <a:ext cx="3163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Winter O3 spikes at some UT monitors are evident at </a:t>
            </a:r>
            <a:r>
              <a:rPr lang="en-US" dirty="0" err="1" smtClean="0"/>
              <a:t>Rangely</a:t>
            </a:r>
            <a:r>
              <a:rPr lang="en-US" dirty="0" smtClean="0"/>
              <a:t>, CO monitor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68335" y="3085444"/>
            <a:ext cx="1442606" cy="1166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10941" y="3085444"/>
            <a:ext cx="747655" cy="1969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89196" y="2162114"/>
            <a:ext cx="2983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O3 spikes are not evident at Meeker, 80km west of </a:t>
            </a:r>
            <a:r>
              <a:rPr lang="en-US" dirty="0" err="1" smtClean="0"/>
              <a:t>Rangely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260485" y="3185410"/>
            <a:ext cx="1157834" cy="196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0418319" y="3185410"/>
            <a:ext cx="918617" cy="2064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3329355"/>
            <a:ext cx="167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Rangely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chemeClr val="accent5"/>
                </a:solidFill>
              </a:rPr>
              <a:t>Deadman’s Bench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9478" y="3329355"/>
            <a:ext cx="167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Meeker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Deadman’s Bench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8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" y="0"/>
            <a:ext cx="8229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9979" y="26278"/>
            <a:ext cx="3766027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Paradox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Montrose County, Colorado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Operated by </a:t>
            </a:r>
            <a:r>
              <a:rPr lang="en-US" sz="1600" dirty="0"/>
              <a:t>CDPHE (080850005)</a:t>
            </a:r>
            <a:endParaRPr lang="en-US" sz="16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Located near Colorado-Utah border on Paradox O&amp;G development area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Start date March 2016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Reports O3, Met.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600"/>
              </a:spcBef>
            </a:pPr>
            <a:r>
              <a:rPr lang="en-US" dirty="0" smtClean="0"/>
              <a:t>Compare to: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Norwood, CO (USFS, </a:t>
            </a:r>
            <a:r>
              <a:rPr lang="en-US" sz="1600" dirty="0" smtClean="0"/>
              <a:t>081130008)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Canyonlands UT (</a:t>
            </a:r>
            <a:r>
              <a:rPr lang="en-US" sz="1600" dirty="0" err="1" smtClean="0"/>
              <a:t>CASTNet</a:t>
            </a:r>
            <a:r>
              <a:rPr lang="en-US" sz="1600" dirty="0" smtClean="0"/>
              <a:t>, 490370101)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Dark Canyon UT (USFS, 490370004)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Grand Mesa, CO (USFS, 080770021)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Palisade, CO (CDPHE,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080770020</a:t>
            </a:r>
            <a:r>
              <a:rPr lang="en-US" sz="1600" dirty="0" smtClean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Cortez, CO (CDPHE,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080830006</a:t>
            </a:r>
            <a:r>
              <a:rPr lang="en-US" sz="1600" dirty="0" smtClean="0"/>
              <a:t>)</a:t>
            </a:r>
          </a:p>
        </p:txBody>
      </p:sp>
      <p:sp>
        <p:nvSpPr>
          <p:cNvPr id="5" name="Oval 4"/>
          <p:cNvSpPr/>
          <p:nvPr/>
        </p:nvSpPr>
        <p:spPr>
          <a:xfrm>
            <a:off x="6429272" y="3819248"/>
            <a:ext cx="377687" cy="3578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797876" y="354877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369808" y="2107599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02678" y="2863039"/>
            <a:ext cx="377687" cy="35780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62831" y="6477613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920951" y="1067563"/>
            <a:ext cx="377687" cy="3578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180964" y="4303894"/>
            <a:ext cx="377687" cy="3578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001886" y="6241756"/>
            <a:ext cx="175518" cy="1831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143945" y="5584665"/>
            <a:ext cx="2223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Paradox</a:t>
            </a:r>
          </a:p>
          <a:p>
            <a:r>
              <a:rPr lang="en-US" dirty="0" smtClean="0"/>
              <a:t>Comparison sites</a:t>
            </a:r>
            <a:endParaRPr lang="en-US" dirty="0"/>
          </a:p>
          <a:p>
            <a:r>
              <a:rPr lang="en-US" dirty="0" smtClean="0"/>
              <a:t>No comparison </a:t>
            </a:r>
            <a:r>
              <a:rPr lang="en-US" dirty="0"/>
              <a:t>d</a:t>
            </a:r>
            <a:r>
              <a:rPr lang="en-US" dirty="0" smtClean="0"/>
              <a:t>ata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9001887" y="5714403"/>
            <a:ext cx="174568" cy="1782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001879" y="5982604"/>
            <a:ext cx="183907" cy="18084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0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3275" y="379693"/>
            <a:ext cx="3766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Paradox - Ozone</a:t>
            </a:r>
            <a:endParaRPr lang="en-US" sz="36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3276" y="3886542"/>
            <a:ext cx="514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Monitor Rankings (for sites surrounding Paradox)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902815"/>
              </p:ext>
            </p:extLst>
          </p:nvPr>
        </p:nvGraphicFramePr>
        <p:xfrm>
          <a:off x="617475" y="4298474"/>
          <a:ext cx="6769098" cy="1600200"/>
        </p:xfrm>
        <a:graphic>
          <a:graphicData uri="http://schemas.openxmlformats.org/drawingml/2006/table">
            <a:tbl>
              <a:tblPr/>
              <a:tblGrid>
                <a:gridCol w="9393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31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58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25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16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00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47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547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547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  <a:r>
                        <a:rPr lang="en-US" sz="12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(max)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 (km)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490370004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Dark Canyon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081130008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Miguel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Norwood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215.62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080850005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Montrose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Paradox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490370101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Canyonlands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080830006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Montezuma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Cortez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080770021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Mesa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080770020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Palisade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467380"/>
              </p:ext>
            </p:extLst>
          </p:nvPr>
        </p:nvGraphicFramePr>
        <p:xfrm>
          <a:off x="617475" y="1599859"/>
          <a:ext cx="7658101" cy="1600200"/>
        </p:xfrm>
        <a:graphic>
          <a:graphicData uri="http://schemas.openxmlformats.org/drawingml/2006/table">
            <a:tbl>
              <a:tblPr/>
              <a:tblGrid>
                <a:gridCol w="9394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31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59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25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16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6012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8551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551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551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8863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 (km)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O3 (ppb)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elev (m)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Start Date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080850005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Montrose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Paradox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2/18/2016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081130008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Miguel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Norwood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490370101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Canyonlands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490370004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Dark Canyon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080770021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Mesa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080770020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Palisade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080830006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Montezuma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Cortez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275" y="1190939"/>
            <a:ext cx="328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Monitor Correlation Analysis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09862" y="4329014"/>
            <a:ext cx="4379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 (max) – highest correlation coefficient</a:t>
            </a:r>
          </a:p>
          <a:p>
            <a:r>
              <a:rPr lang="en-US" sz="1600" dirty="0" smtClean="0"/>
              <a:t>D (km) – distance to highest correlated site</a:t>
            </a:r>
          </a:p>
          <a:p>
            <a:r>
              <a:rPr lang="en-US" sz="1600" dirty="0" smtClean="0"/>
              <a:t>N – number of monitors correlated above R2 = 0.8</a:t>
            </a:r>
          </a:p>
          <a:p>
            <a:r>
              <a:rPr lang="en-US" sz="1600" dirty="0" smtClean="0"/>
              <a:t>Rank – monitor rank based on N,R sort</a:t>
            </a:r>
          </a:p>
          <a:p>
            <a:r>
              <a:rPr lang="en-US" sz="1600" dirty="0"/>
              <a:t>(Rank is based on 163 O3 monitors considered in WAQS analysis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640575" y="1599859"/>
            <a:ext cx="2192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O3 comparison data at nearby monitors was not available at  the time of the WAQS MNA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63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</p:spPr>
        <p:txBody>
          <a:bodyPr/>
          <a:lstStyle/>
          <a:p>
            <a:r>
              <a:rPr lang="en-US" dirty="0" smtClean="0"/>
              <a:t>Paradox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4907"/>
            <a:ext cx="10515600" cy="5273915"/>
          </a:xfrm>
        </p:spPr>
        <p:txBody>
          <a:bodyPr>
            <a:noAutofit/>
          </a:bodyPr>
          <a:lstStyle/>
          <a:p>
            <a:r>
              <a:rPr lang="en-US" sz="2400" dirty="0" smtClean="0"/>
              <a:t>Began operation in March, 2016</a:t>
            </a:r>
          </a:p>
          <a:p>
            <a:r>
              <a:rPr lang="en-US" sz="2400" dirty="0" smtClean="0"/>
              <a:t>Requires two additional years of operation (Jan.-Dec.) to calculate 3-year (2017-2019) design value</a:t>
            </a:r>
          </a:p>
          <a:p>
            <a:r>
              <a:rPr lang="en-US" sz="2400" dirty="0" smtClean="0"/>
              <a:t>Lower O3 concentrations than surrounding monitors (note nearby USFS monitors operate seasonally)</a:t>
            </a:r>
          </a:p>
          <a:p>
            <a:r>
              <a:rPr lang="en-US" sz="2400" dirty="0"/>
              <a:t>Locally a high “value” monitor according to WAQS MNA ranking analysis (result could change with more </a:t>
            </a:r>
            <a:r>
              <a:rPr lang="en-US" sz="2400" dirty="0" smtClean="0"/>
              <a:t>data from nearby monitors)</a:t>
            </a:r>
            <a:endParaRPr lang="en-US" sz="2400" dirty="0"/>
          </a:p>
          <a:p>
            <a:r>
              <a:rPr lang="en-US" sz="2400" dirty="0" smtClean="0"/>
              <a:t>Not </a:t>
            </a:r>
            <a:r>
              <a:rPr lang="en-US" sz="2400" dirty="0"/>
              <a:t>enough data (at the time of the </a:t>
            </a:r>
            <a:r>
              <a:rPr lang="en-US" sz="2400" dirty="0" smtClean="0"/>
              <a:t>WQAS MNA</a:t>
            </a:r>
            <a:r>
              <a:rPr lang="en-US" sz="2400" dirty="0"/>
              <a:t>) to </a:t>
            </a:r>
            <a:r>
              <a:rPr lang="en-US" sz="2400" dirty="0" smtClean="0"/>
              <a:t>assess </a:t>
            </a:r>
            <a:r>
              <a:rPr lang="en-US" sz="2400" dirty="0"/>
              <a:t>unique monitoring characteristics at </a:t>
            </a:r>
            <a:r>
              <a:rPr lang="en-US" sz="2400" dirty="0" smtClean="0"/>
              <a:t>Paradox relative to nearby USFS monitors</a:t>
            </a:r>
            <a:endParaRPr lang="en-US" sz="2400" dirty="0"/>
          </a:p>
          <a:p>
            <a:r>
              <a:rPr lang="en-US" sz="2400" dirty="0" smtClean="0"/>
              <a:t>Surrounding long-term monitors (Palisade, Cortez, </a:t>
            </a:r>
            <a:r>
              <a:rPr lang="en-US" sz="2400" dirty="0" err="1" smtClean="0"/>
              <a:t>Canyonlands</a:t>
            </a:r>
            <a:r>
              <a:rPr lang="en-US" sz="2400" dirty="0" smtClean="0"/>
              <a:t>) have similar O3 trends, with O3MD8s below 70ppb in recent years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57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30" y="0"/>
            <a:ext cx="58561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5257" y="239840"/>
            <a:ext cx="2777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Canyonlands</a:t>
            </a:r>
            <a:r>
              <a:rPr lang="en-US" dirty="0" smtClean="0"/>
              <a:t> UT vs. Paradox</a:t>
            </a:r>
          </a:p>
          <a:p>
            <a:r>
              <a:rPr lang="en-US" dirty="0"/>
              <a:t>D=73km</a:t>
            </a:r>
          </a:p>
          <a:p>
            <a:endParaRPr lang="en-US" dirty="0"/>
          </a:p>
          <a:p>
            <a:r>
              <a:rPr lang="en-US" dirty="0"/>
              <a:t>O3 </a:t>
            </a:r>
            <a:r>
              <a:rPr lang="en-US" dirty="0" smtClean="0"/>
              <a:t>MD8, 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74494" y="3227642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Paradox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Canyonlands</a:t>
            </a:r>
            <a:endParaRPr lang="en-US" sz="1400" dirty="0">
              <a:solidFill>
                <a:schemeClr val="accent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32"/>
            <a:ext cx="5838323" cy="6837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54837" y="332173"/>
            <a:ext cx="2848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Norwood, CO</a:t>
            </a:r>
          </a:p>
          <a:p>
            <a:r>
              <a:rPr lang="en-US" dirty="0" smtClean="0"/>
              <a:t>D=66km</a:t>
            </a:r>
          </a:p>
          <a:p>
            <a:endParaRPr lang="en-US" dirty="0"/>
          </a:p>
          <a:p>
            <a:r>
              <a:rPr lang="en-US" dirty="0"/>
              <a:t>O3 </a:t>
            </a:r>
            <a:r>
              <a:rPr lang="en-US" dirty="0" smtClean="0"/>
              <a:t>MD8, 2011-2015</a:t>
            </a:r>
            <a:endParaRPr lang="en-US" dirty="0"/>
          </a:p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13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68" y="6709"/>
            <a:ext cx="5850441" cy="6851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" y="75819"/>
            <a:ext cx="5791429" cy="678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020" y="336836"/>
            <a:ext cx="2286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Grand Mesa, CO</a:t>
            </a:r>
          </a:p>
          <a:p>
            <a:r>
              <a:rPr lang="en-US" dirty="0" smtClean="0"/>
              <a:t>D=92km</a:t>
            </a:r>
          </a:p>
          <a:p>
            <a:endParaRPr lang="en-US" dirty="0"/>
          </a:p>
          <a:p>
            <a:r>
              <a:rPr lang="en-US" dirty="0"/>
              <a:t>O3 MD8, </a:t>
            </a:r>
            <a:r>
              <a:rPr lang="en-US" dirty="0" smtClean="0"/>
              <a:t>2010-2015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9043590" y="276975"/>
            <a:ext cx="2377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Dark Canyon, UT</a:t>
            </a:r>
          </a:p>
          <a:p>
            <a:r>
              <a:rPr lang="en-US" dirty="0" smtClean="0"/>
              <a:t>D=89km</a:t>
            </a:r>
          </a:p>
          <a:p>
            <a:endParaRPr lang="en-US" dirty="0"/>
          </a:p>
          <a:p>
            <a:r>
              <a:rPr lang="en-US" dirty="0"/>
              <a:t>O3 MD8, </a:t>
            </a:r>
            <a:r>
              <a:rPr lang="en-US" dirty="0" smtClean="0"/>
              <a:t>2013 &amp; 2015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35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12" y="0"/>
            <a:ext cx="597065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" y="0"/>
            <a:ext cx="59706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7964" y="194875"/>
            <a:ext cx="2658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Cortez vs. Paradox</a:t>
            </a:r>
          </a:p>
          <a:p>
            <a:r>
              <a:rPr lang="en-US" dirty="0"/>
              <a:t>D=116km</a:t>
            </a:r>
          </a:p>
          <a:p>
            <a:endParaRPr lang="en-US" dirty="0" smtClean="0"/>
          </a:p>
          <a:p>
            <a:r>
              <a:rPr lang="en-US" dirty="0" smtClean="0"/>
              <a:t>O3 MD8,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88024" y="194875"/>
            <a:ext cx="2658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Palisade vs. </a:t>
            </a:r>
            <a:r>
              <a:rPr lang="en-US" dirty="0" smtClean="0"/>
              <a:t>Paradox</a:t>
            </a:r>
          </a:p>
          <a:p>
            <a:r>
              <a:rPr lang="en-US" dirty="0" smtClean="0"/>
              <a:t>D=106km</a:t>
            </a:r>
          </a:p>
          <a:p>
            <a:endParaRPr lang="en-US" dirty="0"/>
          </a:p>
          <a:p>
            <a:r>
              <a:rPr lang="en-US" dirty="0" smtClean="0"/>
              <a:t>O3 MD8,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7813" y="3312103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Paradox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Palisade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1401" y="3312103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Paradox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Cortez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03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34" y="0"/>
            <a:ext cx="590754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" y="0"/>
            <a:ext cx="590754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5156" y="237603"/>
            <a:ext cx="2899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Canyonlands</a:t>
            </a:r>
            <a:r>
              <a:rPr lang="en-US" dirty="0" smtClean="0"/>
              <a:t>, UT vs. </a:t>
            </a:r>
            <a:endParaRPr lang="en-US" dirty="0"/>
          </a:p>
          <a:p>
            <a:r>
              <a:rPr lang="en-US" dirty="0" smtClean="0"/>
              <a:t>Palisade, CO.</a:t>
            </a:r>
          </a:p>
          <a:p>
            <a:r>
              <a:rPr lang="en-US" dirty="0"/>
              <a:t>D=150km</a:t>
            </a:r>
          </a:p>
          <a:p>
            <a:endParaRPr lang="en-US" dirty="0"/>
          </a:p>
          <a:p>
            <a:r>
              <a:rPr lang="en-US" dirty="0" smtClean="0"/>
              <a:t>73 &amp; 106km from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3462" y="2170298"/>
            <a:ext cx="282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Closest long-term monitors to Paradox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33848" y="228126"/>
            <a:ext cx="29381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Cortez  vs. Palisade</a:t>
            </a:r>
          </a:p>
          <a:p>
            <a:r>
              <a:rPr lang="en-US" dirty="0"/>
              <a:t>D=200km</a:t>
            </a:r>
          </a:p>
          <a:p>
            <a:endParaRPr lang="en-US" dirty="0" smtClean="0"/>
          </a:p>
          <a:p>
            <a:r>
              <a:rPr lang="en-US" dirty="0" smtClean="0"/>
              <a:t>O3 MD8, 2010-2016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Monitors are 116 &amp; 106km from Paradox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7677" y="3303477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Palisade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Canyonlands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8020" y="3251279"/>
            <a:ext cx="144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Palisade</a:t>
            </a:r>
          </a:p>
          <a:p>
            <a:r>
              <a:rPr lang="en-US" sz="1400" dirty="0" smtClean="0">
                <a:solidFill>
                  <a:schemeClr val="accent5"/>
                </a:solidFill>
              </a:rPr>
              <a:t>Cortez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29921" y="3175109"/>
            <a:ext cx="108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D=150km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4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Highly correlated O3 monitors surrounding Elk Springs &amp; Shamrock Mine</a:t>
            </a:r>
            <a:endParaRPr lang="en-US" dirty="0"/>
          </a:p>
          <a:p>
            <a:r>
              <a:rPr lang="en-US" dirty="0" smtClean="0"/>
              <a:t>R2 for daily average data &gt;0.8, average concentration difference for comparison period &lt;10%</a:t>
            </a:r>
          </a:p>
          <a:p>
            <a:r>
              <a:rPr lang="en-US" dirty="0" smtClean="0"/>
              <a:t>Shamrock Mine O3 comparisons, daily average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58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75" y="0"/>
            <a:ext cx="8229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8753" y="62480"/>
            <a:ext cx="2137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Shamrock Mine</a:t>
            </a:r>
          </a:p>
          <a:p>
            <a:endParaRPr lang="en-US" sz="2000" dirty="0"/>
          </a:p>
          <a:p>
            <a:r>
              <a:rPr lang="en-US" sz="2000" dirty="0" smtClean="0"/>
              <a:t>Surrounding monitors where O3 is highly correlated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6813739" y="2727608"/>
            <a:ext cx="377687" cy="35780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877936" y="2439086"/>
            <a:ext cx="185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Shamrock Mine</a:t>
            </a:r>
          </a:p>
          <a:p>
            <a:r>
              <a:rPr lang="en-US" dirty="0" smtClean="0"/>
              <a:t>Comparison Sites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174212" y="3379874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14358" y="3429000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26926" y="2794540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62210" y="4761128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99788" y="4940032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45869" y="1090469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69579" y="2017010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724149" y="2560997"/>
            <a:ext cx="174568" cy="1782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714810" y="2829198"/>
            <a:ext cx="183907" cy="18084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55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96720" y="62480"/>
            <a:ext cx="36982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Shamrock Mine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La Plata County, CO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Operated by USFS/CO-BLM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Located along northeast geographic border of the San Juan basin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Close to active O&amp;G development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Began operation in 2004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Monitors O3, NO2, Met., PM2.5 AQI (IMPROVE Protocol) 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Compare to: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Pine River &amp; Animas River, CO (S. Ute)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Navajo Dam</a:t>
            </a:r>
            <a:r>
              <a:rPr lang="en-US" sz="1600" dirty="0"/>
              <a:t> </a:t>
            </a:r>
            <a:r>
              <a:rPr lang="en-US" sz="1600" dirty="0" smtClean="0"/>
              <a:t>&amp; Bloomfield, NM (NMED)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Mesa Verde, CO (NPS)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Cortez, CO (CDPHE)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err="1" smtClean="0"/>
              <a:t>Weminuche</a:t>
            </a:r>
            <a:r>
              <a:rPr lang="en-US" sz="1600" dirty="0" smtClean="0"/>
              <a:t>, CO (NPS)</a:t>
            </a:r>
          </a:p>
        </p:txBody>
      </p:sp>
      <p:sp>
        <p:nvSpPr>
          <p:cNvPr id="6" name="Oval 5"/>
          <p:cNvSpPr/>
          <p:nvPr/>
        </p:nvSpPr>
        <p:spPr>
          <a:xfrm>
            <a:off x="6813739" y="2727608"/>
            <a:ext cx="377687" cy="35780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55674" y="5592492"/>
            <a:ext cx="185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Shamrock Mine</a:t>
            </a:r>
          </a:p>
          <a:p>
            <a:r>
              <a:rPr lang="en-US" dirty="0" smtClean="0"/>
              <a:t>Comparison Sites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174212" y="3379874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14358" y="3429000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26926" y="2794540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62210" y="4761128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99788" y="4940032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45869" y="1090469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69579" y="2017010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001887" y="5714403"/>
            <a:ext cx="174568" cy="17822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992548" y="5982604"/>
            <a:ext cx="183907" cy="18084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21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199" cy="6858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915886" y="4006096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95941" y="3212771"/>
            <a:ext cx="377687" cy="35780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33799" y="4512570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009817" y="5521964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547599" y="2508601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12377" y="3353427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77279" y="128113"/>
            <a:ext cx="377687" cy="35780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074898" y="3153773"/>
            <a:ext cx="183907" cy="16537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074898" y="3421974"/>
            <a:ext cx="183907" cy="166269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219347" y="3030261"/>
            <a:ext cx="210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Elk Springs</a:t>
            </a:r>
          </a:p>
          <a:p>
            <a:r>
              <a:rPr lang="en-US" dirty="0" smtClean="0"/>
              <a:t>Comparison sites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30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807279" y="193870"/>
            <a:ext cx="2034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Elk Springs</a:t>
            </a:r>
          </a:p>
          <a:p>
            <a:endParaRPr lang="en-US" sz="2000" dirty="0"/>
          </a:p>
          <a:p>
            <a:r>
              <a:rPr lang="en-US" sz="2000" dirty="0" smtClean="0"/>
              <a:t>Surrounding monitors where O3 is highly correlated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2344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88" y="0"/>
            <a:ext cx="576600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" y="8469"/>
            <a:ext cx="576600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8894" y="258667"/>
            <a:ext cx="24574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S. </a:t>
            </a:r>
            <a:r>
              <a:rPr lang="en-US" dirty="0"/>
              <a:t>Ute monitors vs. Shamrock Mine</a:t>
            </a:r>
          </a:p>
          <a:p>
            <a:endParaRPr lang="en-US" dirty="0" smtClean="0"/>
          </a:p>
          <a:p>
            <a:r>
              <a:rPr lang="en-US" dirty="0" smtClean="0"/>
              <a:t>Daily average O3</a:t>
            </a:r>
          </a:p>
          <a:p>
            <a:r>
              <a:rPr lang="en-US" dirty="0" smtClean="0"/>
              <a:t>2010-2016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448" y="3358347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Pine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7359" y="3358346"/>
            <a:ext cx="14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Animas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6571" y="3091062"/>
            <a:ext cx="96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D=23km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6202" y="3159415"/>
            <a:ext cx="96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D=41km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4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3" y="488373"/>
            <a:ext cx="10515600" cy="626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Shamrock Mine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601" y="1463819"/>
            <a:ext cx="635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Analysis - O3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941338"/>
              </p:ext>
            </p:extLst>
          </p:nvPr>
        </p:nvGraphicFramePr>
        <p:xfrm>
          <a:off x="483363" y="1922052"/>
          <a:ext cx="8196533" cy="1600200"/>
        </p:xfrm>
        <a:graphic>
          <a:graphicData uri="http://schemas.openxmlformats.org/drawingml/2006/table">
            <a:tbl>
              <a:tblPr/>
              <a:tblGrid>
                <a:gridCol w="9394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31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59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60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45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76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06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410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553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793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 (km)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O3 (ppb)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elev (m)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Start Date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080671004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Shamrock Mine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USFS/CO-BLM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1/1/2004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080677001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Pine River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080677003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Animas River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350450018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Navajo Dam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350450009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Bloomfield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080830101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Montezuma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 Verde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080830006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Montezuma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Cortez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0003" y="3870780"/>
            <a:ext cx="692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Concentration Comparisons – O3, NO2, PM2.5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009079"/>
              </p:ext>
            </p:extLst>
          </p:nvPr>
        </p:nvGraphicFramePr>
        <p:xfrm>
          <a:off x="483363" y="4240112"/>
          <a:ext cx="9499599" cy="2000250"/>
        </p:xfrm>
        <a:graphic>
          <a:graphicData uri="http://schemas.openxmlformats.org/drawingml/2006/table">
            <a:tbl>
              <a:tblPr/>
              <a:tblGrid>
                <a:gridCol w="9407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39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71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77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424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260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71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648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648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8671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85811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Elevation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Concentration Difference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(m)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Start Date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(km)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NO2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PM2.5 AQI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080671004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Shamrock Mine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USFS/CO-BLM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1/1/2004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080677001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Pine River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12/1/1981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080677003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Animas River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4/1/1997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080679000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Weminuche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1/1/2004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350450018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Navajo Dam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7/8/2005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350450009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Bloomfield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3/12/1996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080830101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Montezuma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 Verde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3/5/1988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080830006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Montezuma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Cortez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6/10/2008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52328" y="494648"/>
            <a:ext cx="4272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O3 is not highly correlated with surrounding monitors; O3, NO2 and PM2.5 concentrations are unique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849073" y="2193749"/>
            <a:ext cx="30949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 </a:t>
            </a:r>
            <a:r>
              <a:rPr lang="en-US" sz="1600" dirty="0"/>
              <a:t>=</a:t>
            </a:r>
            <a:r>
              <a:rPr lang="en-US" sz="1600" dirty="0" smtClean="0"/>
              <a:t> Correlation for daily </a:t>
            </a:r>
            <a:r>
              <a:rPr lang="en-US" sz="1600" dirty="0" err="1" smtClean="0"/>
              <a:t>ave.</a:t>
            </a:r>
            <a:r>
              <a:rPr lang="en-US" sz="1600" dirty="0" smtClean="0"/>
              <a:t> O3 between Shamrock and comparison monitor</a:t>
            </a:r>
          </a:p>
          <a:p>
            <a:r>
              <a:rPr lang="en-US" sz="1600" dirty="0" smtClean="0"/>
              <a:t>D </a:t>
            </a:r>
            <a:r>
              <a:rPr lang="en-US" sz="1600" dirty="0"/>
              <a:t>=</a:t>
            </a:r>
            <a:r>
              <a:rPr lang="en-US" sz="1600" dirty="0" smtClean="0"/>
              <a:t> Distance to Shamrock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0150720" y="4933447"/>
            <a:ext cx="1595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Locally high O3 &amp; PM2.5; low NO2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3" y="488373"/>
            <a:ext cx="4806441" cy="626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Shamrock Mine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13619" y="1788842"/>
            <a:ext cx="437997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 (max) = highest correlation coefficient</a:t>
            </a:r>
          </a:p>
          <a:p>
            <a:r>
              <a:rPr lang="en-US" sz="1600" dirty="0" smtClean="0"/>
              <a:t>D (km) = distance to highest correlated site</a:t>
            </a:r>
          </a:p>
          <a:p>
            <a:r>
              <a:rPr lang="en-US" sz="1600" dirty="0" smtClean="0"/>
              <a:t>N = number of monitors correlated above R2 = 0.8</a:t>
            </a:r>
          </a:p>
          <a:p>
            <a:r>
              <a:rPr lang="en-US" sz="1600" dirty="0" smtClean="0"/>
              <a:t>Rank = monitor rank is based on N, then R sort</a:t>
            </a:r>
            <a:endParaRPr lang="en-US" sz="1600" dirty="0"/>
          </a:p>
          <a:p>
            <a:pPr>
              <a:spcBef>
                <a:spcPts val="1200"/>
              </a:spcBef>
            </a:pPr>
            <a:r>
              <a:rPr lang="en-US" sz="1600" dirty="0" smtClean="0"/>
              <a:t>O3 rank is from 1 to 163, with 1 being the lowest rank, or highest “value”, monitor in the WAQS region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363" y="1558978"/>
            <a:ext cx="260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Monitor Rankings - O3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707425"/>
              </p:ext>
            </p:extLst>
          </p:nvPr>
        </p:nvGraphicFramePr>
        <p:xfrm>
          <a:off x="483363" y="1991242"/>
          <a:ext cx="7039654" cy="1600200"/>
        </p:xfrm>
        <a:graphic>
          <a:graphicData uri="http://schemas.openxmlformats.org/drawingml/2006/table">
            <a:tbl>
              <a:tblPr/>
              <a:tblGrid>
                <a:gridCol w="8916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60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13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46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81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57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5064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3047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708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 (max)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 (km)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080671004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Shamrock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USFS/CO-BLM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080830101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Montezuma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Mesa Verde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080830006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Montezuma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Cortez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CDPHE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350450009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Bloomfield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350450018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Navajo Dam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080677003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Animas River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080677001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Pine River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7962" y="4282727"/>
            <a:ext cx="260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Monitor Rankings – NO2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990845"/>
              </p:ext>
            </p:extLst>
          </p:nvPr>
        </p:nvGraphicFramePr>
        <p:xfrm>
          <a:off x="483363" y="4776026"/>
          <a:ext cx="7747000" cy="1200150"/>
        </p:xfrm>
        <a:graphic>
          <a:graphicData uri="http://schemas.openxmlformats.org/drawingml/2006/table">
            <a:tbl>
              <a:tblPr/>
              <a:tblGrid>
                <a:gridCol w="939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65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41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siteID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Agency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R (max)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 (km)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080671004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Shamrock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USFS/CO-BLM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350450018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Navajo Dam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350450009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Bloomfield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NMED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080677003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Animas River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080677001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Pine River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438496" y="5059202"/>
            <a:ext cx="3264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NO2 rank is from 1 to 95 among monitors in WAQS region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7703801" y="462823"/>
            <a:ext cx="34933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Shamrock Mine ranks highest for both O3 </a:t>
            </a:r>
            <a:r>
              <a:rPr lang="en-US" sz="2000" dirty="0"/>
              <a:t>and </a:t>
            </a:r>
            <a:r>
              <a:rPr lang="en-US" sz="2000" dirty="0" smtClean="0"/>
              <a:t>NO2 </a:t>
            </a:r>
            <a:r>
              <a:rPr lang="en-US" sz="2000" dirty="0"/>
              <a:t>monitors </a:t>
            </a:r>
            <a:r>
              <a:rPr lang="en-US" sz="2000" dirty="0" smtClean="0"/>
              <a:t>among surrounding sites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1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2270"/>
          </a:xfrm>
        </p:spPr>
        <p:txBody>
          <a:bodyPr/>
          <a:lstStyle/>
          <a:p>
            <a:r>
              <a:rPr lang="en-US" dirty="0" smtClean="0"/>
              <a:t>Shamrock Mine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7705" y="1600159"/>
            <a:ext cx="10765057" cy="413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Began operation in 2004 - value in long term monitoring record</a:t>
            </a:r>
          </a:p>
          <a:p>
            <a:pPr marL="285750" indent="-28575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Represents unique air quality characteristics compared to surrounding monitors:</a:t>
            </a:r>
          </a:p>
          <a:p>
            <a:pPr marL="742950" lvl="1" indent="-28575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Higher O3 concentrations (~20%), except for MEVE</a:t>
            </a:r>
            <a:endParaRPr lang="en-US" sz="2400" dirty="0"/>
          </a:p>
          <a:p>
            <a:pPr marL="742950" lvl="1" indent="-28575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Lower NO2 (</a:t>
            </a:r>
            <a:r>
              <a:rPr lang="en-US" sz="2400" dirty="0"/>
              <a:t>200-600</a:t>
            </a:r>
            <a:r>
              <a:rPr lang="en-US" sz="2400" dirty="0" smtClean="0"/>
              <a:t>%) relative to monitors in San Juan Basin</a:t>
            </a:r>
          </a:p>
          <a:p>
            <a:pPr marL="742950" lvl="1" indent="-28575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Higher PM2.5 (</a:t>
            </a:r>
            <a:r>
              <a:rPr lang="en-US" sz="2400" dirty="0"/>
              <a:t>~20</a:t>
            </a:r>
            <a:r>
              <a:rPr lang="en-US" sz="2400" dirty="0" smtClean="0"/>
              <a:t>%) </a:t>
            </a:r>
            <a:r>
              <a:rPr lang="en-US" sz="2400" dirty="0"/>
              <a:t>then </a:t>
            </a:r>
            <a:r>
              <a:rPr lang="en-US" sz="2400" dirty="0" smtClean="0"/>
              <a:t>surrounding IMPROVE monitors</a:t>
            </a:r>
            <a:endParaRPr lang="en-US" sz="2400" dirty="0"/>
          </a:p>
          <a:p>
            <a:pPr marL="285750" indent="-28575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Both NO2 and O3 monitors ranked as highest “value” among surrounding monitors</a:t>
            </a:r>
          </a:p>
          <a:p>
            <a:pPr marL="285750" indent="-28575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Location on periphery of San Juan Basin may result in higher </a:t>
            </a:r>
            <a:r>
              <a:rPr lang="en-US" sz="2400" dirty="0"/>
              <a:t>O3 </a:t>
            </a:r>
            <a:r>
              <a:rPr lang="en-US" sz="2400" dirty="0" smtClean="0"/>
              <a:t>concentrations than monitors in regions with higher NO2</a:t>
            </a:r>
          </a:p>
          <a:p>
            <a:pPr marL="285750" indent="-285750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Three O3 monitors in San Juan Basin are highly correlated (by WAQS MNA criteria), two S. Ute NO2 monitors are just below the “highly correlated” threshold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6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35" y="0"/>
            <a:ext cx="597065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" y="31394"/>
            <a:ext cx="597065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8894" y="258667"/>
            <a:ext cx="2820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Pine River vs</a:t>
            </a:r>
            <a:r>
              <a:rPr lang="en-US" dirty="0"/>
              <a:t>. Shamrock </a:t>
            </a:r>
            <a:r>
              <a:rPr lang="en-US" dirty="0" smtClean="0"/>
              <a:t>Mine</a:t>
            </a:r>
            <a:endParaRPr lang="en-US" dirty="0"/>
          </a:p>
          <a:p>
            <a:r>
              <a:rPr lang="en-US" dirty="0"/>
              <a:t>D=23km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O3 MD8, 2010-2016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448" y="3358347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Pine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7359" y="3358346"/>
            <a:ext cx="14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Animas River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33325" y="240005"/>
            <a:ext cx="2886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Animas River vs</a:t>
            </a:r>
            <a:r>
              <a:rPr lang="en-US" dirty="0"/>
              <a:t>. Shamrock </a:t>
            </a:r>
            <a:r>
              <a:rPr lang="en-US" dirty="0" smtClean="0"/>
              <a:t>Mine</a:t>
            </a:r>
            <a:endParaRPr lang="en-US" dirty="0"/>
          </a:p>
          <a:p>
            <a:r>
              <a:rPr lang="en-US" dirty="0"/>
              <a:t>D=41km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O3 MD8, 2010-2016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45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18" y="22063"/>
            <a:ext cx="597065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" y="31394"/>
            <a:ext cx="597065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9555" y="230651"/>
            <a:ext cx="2177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Navajo Dam, NM vs. </a:t>
            </a:r>
            <a:r>
              <a:rPr lang="en-US" dirty="0"/>
              <a:t>Shamrock </a:t>
            </a:r>
            <a:r>
              <a:rPr lang="en-US" dirty="0" smtClean="0"/>
              <a:t>Mine</a:t>
            </a:r>
          </a:p>
          <a:p>
            <a:endParaRPr lang="en-US" dirty="0"/>
          </a:p>
          <a:p>
            <a:r>
              <a:rPr lang="en-US" dirty="0"/>
              <a:t>D=57km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O3 MD8, 2010-2016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4197" y="3379125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Navajo Dam, NM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8641" y="3379124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Bloomfield, NM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097482" y="230650"/>
            <a:ext cx="2659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Juan Basin Bloomfield, NM vs. </a:t>
            </a:r>
            <a:r>
              <a:rPr lang="en-US" dirty="0"/>
              <a:t>Shamrock </a:t>
            </a:r>
            <a:r>
              <a:rPr lang="en-US" dirty="0" smtClean="0"/>
              <a:t>Mine</a:t>
            </a:r>
          </a:p>
          <a:p>
            <a:endParaRPr lang="en-US" dirty="0"/>
          </a:p>
          <a:p>
            <a:r>
              <a:rPr lang="en-US" dirty="0" smtClean="0"/>
              <a:t>D=76km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O3 MD8, 2010-2016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9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55" y="0"/>
            <a:ext cx="59706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" y="0"/>
            <a:ext cx="597065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8891" y="239244"/>
            <a:ext cx="2380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Mesa Verde monitor vs. Shamrock </a:t>
            </a:r>
            <a:r>
              <a:rPr lang="en-US" dirty="0" smtClean="0"/>
              <a:t>Mine</a:t>
            </a:r>
          </a:p>
          <a:p>
            <a:r>
              <a:rPr lang="en-US" dirty="0"/>
              <a:t>D=90km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O3 MD8,</a:t>
            </a:r>
            <a:r>
              <a:rPr lang="en-US" dirty="0"/>
              <a:t> </a:t>
            </a:r>
            <a:r>
              <a:rPr lang="en-US" dirty="0" smtClean="0"/>
              <a:t>2010-2016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7839" y="239244"/>
            <a:ext cx="2388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Cortez monitor vs.</a:t>
            </a:r>
            <a:endParaRPr lang="en-US" dirty="0"/>
          </a:p>
          <a:p>
            <a:r>
              <a:rPr lang="en-US" dirty="0" smtClean="0"/>
              <a:t>Shamrock Mine </a:t>
            </a:r>
          </a:p>
          <a:p>
            <a:r>
              <a:rPr lang="en-US" dirty="0" smtClean="0"/>
              <a:t>D=98km</a:t>
            </a:r>
          </a:p>
          <a:p>
            <a:endParaRPr lang="en-US" dirty="0"/>
          </a:p>
          <a:p>
            <a:r>
              <a:rPr lang="en-US" dirty="0"/>
              <a:t>O3 MD8, </a:t>
            </a:r>
            <a:r>
              <a:rPr lang="en-US" dirty="0" smtClean="0"/>
              <a:t>2010-2016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58703" y="3379125"/>
            <a:ext cx="132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Mesa Verde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2571" y="3379126"/>
            <a:ext cx="14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Shamrock Mine</a:t>
            </a:r>
          </a:p>
          <a:p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Cortez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2686-1BF6-4E98-96CE-01E277740E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1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2583</Words>
  <Application>Microsoft Office PowerPoint</Application>
  <PresentationFormat>Widescreen</PresentationFormat>
  <Paragraphs>1029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IWDW-WAQS Oversight Committee Meeting  WAQS Monitoring Network Assessment Update</vt:lpstr>
      <vt:lpstr>WAQS Monitoring Network Assessment</vt:lpstr>
      <vt:lpstr>PowerPoint Presentation</vt:lpstr>
      <vt:lpstr>Shamrock Mine</vt:lpstr>
      <vt:lpstr>Shamrock Mine</vt:lpstr>
      <vt:lpstr>Shamrock Mine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Elk Springs - Ozone</vt:lpstr>
      <vt:lpstr>Elk Springs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Paradox</vt:lpstr>
      <vt:lpstr>PowerPoint Presentation</vt:lpstr>
      <vt:lpstr>PowerPoint Presentation</vt:lpstr>
      <vt:lpstr>PowerPoint Presentation</vt:lpstr>
      <vt:lpstr>PowerPoint Presentation</vt:lpstr>
      <vt:lpstr>Extras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WAQS OC</dc:title>
  <dc:creator>Ames Roger</dc:creator>
  <cp:lastModifiedBy>Ames Roger</cp:lastModifiedBy>
  <cp:revision>211</cp:revision>
  <dcterms:created xsi:type="dcterms:W3CDTF">2017-10-25T15:15:18Z</dcterms:created>
  <dcterms:modified xsi:type="dcterms:W3CDTF">2017-11-06T16:56:44Z</dcterms:modified>
</cp:coreProperties>
</file>